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906" r:id="rId3"/>
    <p:sldId id="907" r:id="rId4"/>
    <p:sldId id="909" r:id="rId5"/>
    <p:sldId id="842" r:id="rId6"/>
    <p:sldId id="896" r:id="rId7"/>
    <p:sldId id="910" r:id="rId8"/>
    <p:sldId id="752" r:id="rId9"/>
    <p:sldId id="912" r:id="rId10"/>
    <p:sldId id="753" r:id="rId11"/>
    <p:sldId id="754" r:id="rId12"/>
    <p:sldId id="755" r:id="rId13"/>
    <p:sldId id="756" r:id="rId14"/>
    <p:sldId id="757" r:id="rId15"/>
    <p:sldId id="758" r:id="rId16"/>
    <p:sldId id="759" r:id="rId17"/>
    <p:sldId id="760" r:id="rId18"/>
    <p:sldId id="761" r:id="rId19"/>
    <p:sldId id="762" r:id="rId20"/>
    <p:sldId id="763" r:id="rId21"/>
    <p:sldId id="764" r:id="rId22"/>
    <p:sldId id="765" r:id="rId23"/>
    <p:sldId id="766" r:id="rId24"/>
    <p:sldId id="767" r:id="rId25"/>
    <p:sldId id="768" r:id="rId26"/>
    <p:sldId id="769" r:id="rId27"/>
    <p:sldId id="770" r:id="rId28"/>
    <p:sldId id="771" r:id="rId29"/>
    <p:sldId id="772" r:id="rId30"/>
    <p:sldId id="773" r:id="rId31"/>
    <p:sldId id="774" r:id="rId32"/>
    <p:sldId id="911" r:id="rId33"/>
    <p:sldId id="913" r:id="rId34"/>
    <p:sldId id="914" r:id="rId35"/>
    <p:sldId id="915" r:id="rId36"/>
    <p:sldId id="917" r:id="rId37"/>
    <p:sldId id="918" r:id="rId38"/>
    <p:sldId id="919" r:id="rId39"/>
    <p:sldId id="920" r:id="rId40"/>
    <p:sldId id="921" r:id="rId41"/>
    <p:sldId id="922" r:id="rId42"/>
    <p:sldId id="924" r:id="rId43"/>
    <p:sldId id="908" r:id="rId44"/>
    <p:sldId id="923" r:id="rId45"/>
  </p:sldIdLst>
  <p:sldSz cx="9144000" cy="6858000" type="screen4x3"/>
  <p:notesSz cx="6797675" cy="9926638"/>
  <p:custDataLst>
    <p:tags r:id="rId4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8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  <a:srgbClr val="00FF00"/>
    <a:srgbClr val="000000"/>
    <a:srgbClr val="EBDEC9"/>
    <a:srgbClr val="BE3A3A"/>
    <a:srgbClr val="806858"/>
    <a:srgbClr val="735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8361" autoAdjust="0"/>
  </p:normalViewPr>
  <p:slideViewPr>
    <p:cSldViewPr>
      <p:cViewPr varScale="1">
        <p:scale>
          <a:sx n="82" d="100"/>
          <a:sy n="82" d="100"/>
        </p:scale>
        <p:origin x="1402" y="67"/>
      </p:cViewPr>
      <p:guideLst>
        <p:guide orient="horz" pos="4308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notesViewPr>
    <p:cSldViewPr>
      <p:cViewPr varScale="1">
        <p:scale>
          <a:sx n="57" d="100"/>
          <a:sy n="57" d="100"/>
        </p:scale>
        <p:origin x="-1836" y="-84"/>
      </p:cViewPr>
      <p:guideLst>
        <p:guide orient="horz" pos="3127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8260D01-227B-43E1-94BF-0B6B7C86EE3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1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39A2B6A-FBA7-4BC0-9B3E-A5B9F96A0C14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ltGray">
      <p:bgPr>
        <a:solidFill>
          <a:srgbClr val="906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Canvas"/>
          <p:cNvSpPr>
            <a:spLocks noChangeArrowheads="1"/>
          </p:cNvSpPr>
          <p:nvPr userDrawn="1"/>
        </p:nvSpPr>
        <p:spPr bwMode="white">
          <a:xfrm>
            <a:off x="550863" y="4763"/>
            <a:ext cx="8640762" cy="68929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pic>
        <p:nvPicPr>
          <p:cNvPr id="5" name="Picture 3" descr="minisp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-36513" y="0"/>
            <a:ext cx="1181101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minisp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/>
          <a:stretch>
            <a:fillRect/>
          </a:stretch>
        </p:blipFill>
        <p:spPr bwMode="ltGray">
          <a:xfrm>
            <a:off x="-23813" y="4017963"/>
            <a:ext cx="1211263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 descr="Canvas"/>
          <p:cNvSpPr>
            <a:spLocks noChangeArrowheads="1"/>
          </p:cNvSpPr>
          <p:nvPr userDrawn="1"/>
        </p:nvSpPr>
        <p:spPr bwMode="white">
          <a:xfrm>
            <a:off x="539750" y="0"/>
            <a:ext cx="1041400" cy="1889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8" name="Rectangle 4" descr="Canvas"/>
          <p:cNvSpPr>
            <a:spLocks noChangeArrowheads="1"/>
          </p:cNvSpPr>
          <p:nvPr userDrawn="1"/>
        </p:nvSpPr>
        <p:spPr bwMode="white">
          <a:xfrm>
            <a:off x="582613" y="6707188"/>
            <a:ext cx="1041400" cy="1889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9" name="Rectangle 4" descr="Canvas"/>
          <p:cNvSpPr>
            <a:spLocks noChangeArrowheads="1"/>
          </p:cNvSpPr>
          <p:nvPr userDrawn="1"/>
        </p:nvSpPr>
        <p:spPr bwMode="white">
          <a:xfrm>
            <a:off x="1042988" y="4221163"/>
            <a:ext cx="576262" cy="2159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0" name="Rectangle 4" descr="Canvas"/>
          <p:cNvSpPr>
            <a:spLocks noChangeArrowheads="1"/>
          </p:cNvSpPr>
          <p:nvPr userDrawn="1"/>
        </p:nvSpPr>
        <p:spPr bwMode="white">
          <a:xfrm>
            <a:off x="611188" y="4221163"/>
            <a:ext cx="576262" cy="635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1" name="Rectangle 4" descr="Canvas"/>
          <p:cNvSpPr>
            <a:spLocks noChangeArrowheads="1"/>
          </p:cNvSpPr>
          <p:nvPr userDrawn="1"/>
        </p:nvSpPr>
        <p:spPr bwMode="white">
          <a:xfrm>
            <a:off x="582613" y="4221163"/>
            <a:ext cx="142875" cy="36036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2" name="Rectangle 4" descr="Canvas"/>
          <p:cNvSpPr>
            <a:spLocks noChangeArrowheads="1"/>
          </p:cNvSpPr>
          <p:nvPr userDrawn="1"/>
        </p:nvSpPr>
        <p:spPr bwMode="white">
          <a:xfrm>
            <a:off x="971550" y="4283075"/>
            <a:ext cx="215900" cy="1539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20574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3886200"/>
            <a:ext cx="6400800" cy="1771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3" name="Rectangle 8"/>
          <p:cNvSpPr>
            <a:spLocks noGrp="1" noChangeArrowheads="1"/>
          </p:cNvSpPr>
          <p:nvPr>
            <p:ph type="dt" sz="quarter" idx="10"/>
          </p:nvPr>
        </p:nvSpPr>
        <p:spPr>
          <a:xfrm>
            <a:off x="1084263" y="60960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522663" y="60960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51663" y="60960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AD18D-EE60-45AB-9B92-49E2B08496C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7E7A8-F14B-42FA-A558-3F30ECFB860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6800" y="381000"/>
            <a:ext cx="55626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38A59-C190-4615-A4F8-7883026CC68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066800" y="381000"/>
            <a:ext cx="76200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80AED-7EE1-4767-8416-B0BA005C72E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815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6800" y="1268413"/>
            <a:ext cx="3733800" cy="4598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53000" y="1268413"/>
            <a:ext cx="3733800" cy="2222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53000" y="3643313"/>
            <a:ext cx="3733800" cy="22240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FDCDC-E881-474B-A331-7BE3416267F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3F876-A004-4157-8DFA-8947287857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71B8E-4303-4212-8612-CB623E26E3E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268413"/>
            <a:ext cx="3733800" cy="4598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268413"/>
            <a:ext cx="3733800" cy="4598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17FC4-93D2-4A92-A1E1-F033239B64C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92706-1655-4DF6-A6C8-AD41CFF3717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8EA99-4C44-45B3-9C7D-4DD52C7DC4E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4FD8C-102E-4513-8292-E315F57F4DC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6F023-568E-4386-9D91-820BD20CCCF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DB38A-08E1-4201-9227-A72FAE209E4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Line 3"/>
          <p:cNvSpPr>
            <a:spLocks noChangeShapeType="1"/>
          </p:cNvSpPr>
          <p:nvPr/>
        </p:nvSpPr>
        <p:spPr bwMode="ltGray">
          <a:xfrm>
            <a:off x="1042988" y="849313"/>
            <a:ext cx="81010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pic>
        <p:nvPicPr>
          <p:cNvPr id="1027" name="Picture 4" descr="minispi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"/>
          <a:stretch>
            <a:fillRect/>
          </a:stretch>
        </p:blipFill>
        <p:spPr bwMode="ltGray">
          <a:xfrm>
            <a:off x="0" y="836613"/>
            <a:ext cx="1042988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5" descr="minispi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/>
          <a:stretch>
            <a:fillRect/>
          </a:stretch>
        </p:blipFill>
        <p:spPr bwMode="ltGray">
          <a:xfrm>
            <a:off x="0" y="4105275"/>
            <a:ext cx="1055688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00150" y="20638"/>
            <a:ext cx="79438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981075"/>
            <a:ext cx="8101012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4413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48063" y="638175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0"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1050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04A934A1-3A04-43B1-A4E6-8746F596F150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086" name="Text Box 14"/>
          <p:cNvSpPr txBox="1">
            <a:spLocks noChangeArrowheads="1"/>
          </p:cNvSpPr>
          <p:nvPr userDrawn="1"/>
        </p:nvSpPr>
        <p:spPr bwMode="auto">
          <a:xfrm>
            <a:off x="-36513" y="608013"/>
            <a:ext cx="1187451" cy="1571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400" b="1">
                <a:effectLst>
                  <a:outerShdw blurRad="38100" dist="38100" dir="2700000" algn="tl">
                    <a:srgbClr val="FFFFFF"/>
                  </a:outerShdw>
                </a:effectLst>
                <a:latin typeface="Arial Black" panose="020B0A04020102020204" pitchFamily="34" charset="0"/>
                <a:ea typeface="华文行楷" panose="02010800040101010101" pitchFamily="2" charset="-122"/>
              </a:rPr>
              <a:t>电子科技大学</a:t>
            </a:r>
          </a:p>
        </p:txBody>
      </p:sp>
      <p:pic>
        <p:nvPicPr>
          <p:cNvPr id="1035" name="图片 12"/>
          <p:cNvPicPr>
            <a:picLocks noChangeAspect="1" noChangeArrowheads="1"/>
          </p:cNvPicPr>
          <p:nvPr userDrawn="1"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4763"/>
            <a:ext cx="617538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mirds.github.io/MHI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fif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4.xml"/><Relationship Id="rId7" Type="http://schemas.openxmlformats.org/officeDocument/2006/relationships/slide" Target="slide38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6.xml"/><Relationship Id="rId4" Type="http://schemas.openxmlformats.org/officeDocument/2006/relationships/slide" Target="slide35.xml"/><Relationship Id="rId9" Type="http://schemas.openxmlformats.org/officeDocument/2006/relationships/slide" Target="slide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github.com/basveeling/pca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4.xml"/><Relationship Id="rId7" Type="http://schemas.openxmlformats.org/officeDocument/2006/relationships/slide" Target="slide38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6.xml"/><Relationship Id="rId4" Type="http://schemas.openxmlformats.org/officeDocument/2006/relationships/slide" Target="slide35.xml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hyperlink" Target="http://zlf.cqvip.com/article/detail.aspx?id=00029HCIMNDG9ILV6ND02J8P9Y&amp;from=zk_search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/978-3-030-59710-8_26.pdf" TargetMode="External"/><Relationship Id="rId2" Type="http://schemas.openxmlformats.org/officeDocument/2006/relationships/hyperlink" Target="https://www.cnipa.gov.cn/col/col192/index.html?uid=8599&amp;pageNum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&#30001;&#31185;&#20195;&#34920;&#25171;&#21253;&#21457;&#21040;&#25105;&#30340;&#37038;&#31665;jqi@uestc.edu.cn" TargetMode="External"/><Relationship Id="rId2" Type="http://schemas.openxmlformats.org/officeDocument/2006/relationships/hyperlink" Target="http://zlf.cqvip.com/article/detail.aspx?id=00029HCIMNDG9ILV6ND02J8P9Y&amp;from=zk_search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hyperlink" Target="https://jinqijinqi.github.io/CompositionAndCommunication/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7213" y="188913"/>
            <a:ext cx="8713788" cy="115252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j-cs"/>
              </a:rPr>
              <a:t>《</a:t>
            </a:r>
            <a:r>
              <a:rPr kumimoji="1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j-cs"/>
              </a:rPr>
              <a:t>专业写作与口头表达</a:t>
            </a:r>
            <a:r>
              <a:rPr kumimoji="1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j-cs"/>
              </a:rPr>
              <a:t>》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4130" y="1773555"/>
            <a:ext cx="7016115" cy="272859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漆   进</a:t>
            </a:r>
            <a:endParaRPr kumimoji="1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电子科技大学 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信息与通信工程学院</a:t>
            </a:r>
            <a:endParaRPr kumimoji="1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08455" y="4650740"/>
            <a:ext cx="6852285" cy="7867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lvl="0" algn="ctr" eaLnBrk="1" hangingPunct="1">
              <a:spcBef>
                <a:spcPct val="20000"/>
              </a:spcBef>
              <a:buClrTx/>
              <a:buSzTx/>
              <a:buFontTx/>
              <a:defRPr/>
            </a:pPr>
            <a:r>
              <a:rPr lang="zh-CN" altLang="en-US" sz="4000" b="1" kern="0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专利</a:t>
            </a:r>
            <a:r>
              <a:rPr kumimoji="1" lang="zh-CN" altLang="en-US" sz="4000" b="1" kern="0" noProof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的写作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71600" y="980728"/>
            <a:ext cx="78488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+mn-ea"/>
                <a:ea typeface="+mn-ea"/>
              </a:rPr>
              <a:t>2</a:t>
            </a:r>
            <a:r>
              <a:rPr lang="zh-CN" altLang="en-US" sz="2000" b="1" dirty="0">
                <a:latin typeface="+mn-ea"/>
                <a:ea typeface="+mn-ea"/>
              </a:rPr>
              <a:t>。权利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latin typeface="+mn-ea"/>
                <a:ea typeface="+mn-ea"/>
              </a:rPr>
              <a:t>要求书</a:t>
            </a:r>
            <a:endParaRPr lang="en-US" altLang="zh-CN" sz="2000" b="1" dirty="0">
              <a:latin typeface="+mn-ea"/>
              <a:ea typeface="+mn-ea"/>
            </a:endParaRPr>
          </a:p>
          <a:p>
            <a:pPr marL="514350" indent="-51435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A3086E-8EA5-491B-8499-EA408B4B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70" y="836613"/>
            <a:ext cx="6818111" cy="6021387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1F4BEB6-0E86-4C2B-9B38-91DFA31AE862}"/>
              </a:ext>
            </a:extLst>
          </p:cNvPr>
          <p:cNvCxnSpPr>
            <a:cxnSpLocks/>
          </p:cNvCxnSpPr>
          <p:nvPr/>
        </p:nvCxnSpPr>
        <p:spPr bwMode="auto">
          <a:xfrm>
            <a:off x="2843808" y="1628800"/>
            <a:ext cx="43924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7428851-87E9-4887-B540-A842532262D2}"/>
              </a:ext>
            </a:extLst>
          </p:cNvPr>
          <p:cNvCxnSpPr>
            <a:cxnSpLocks/>
          </p:cNvCxnSpPr>
          <p:nvPr/>
        </p:nvCxnSpPr>
        <p:spPr bwMode="auto">
          <a:xfrm>
            <a:off x="2843808" y="3096953"/>
            <a:ext cx="60486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75CC21F-AD28-46D8-9209-0EC0B5EE5996}"/>
              </a:ext>
            </a:extLst>
          </p:cNvPr>
          <p:cNvCxnSpPr>
            <a:cxnSpLocks/>
          </p:cNvCxnSpPr>
          <p:nvPr/>
        </p:nvCxnSpPr>
        <p:spPr bwMode="auto">
          <a:xfrm>
            <a:off x="2425979" y="3356992"/>
            <a:ext cx="293810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C69246-5961-4018-B1BB-257A331B4A0A}"/>
              </a:ext>
            </a:extLst>
          </p:cNvPr>
          <p:cNvCxnSpPr>
            <a:cxnSpLocks/>
          </p:cNvCxnSpPr>
          <p:nvPr/>
        </p:nvCxnSpPr>
        <p:spPr bwMode="auto">
          <a:xfrm>
            <a:off x="2843808" y="4834476"/>
            <a:ext cx="616424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DFA0A6E-3069-4D88-9DA0-52DF08902B2C}"/>
              </a:ext>
            </a:extLst>
          </p:cNvPr>
          <p:cNvCxnSpPr>
            <a:cxnSpLocks/>
          </p:cNvCxnSpPr>
          <p:nvPr/>
        </p:nvCxnSpPr>
        <p:spPr bwMode="auto">
          <a:xfrm>
            <a:off x="2699792" y="5589240"/>
            <a:ext cx="63082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F177C27-8104-4FD4-B6EF-EDDC37EAB365}"/>
              </a:ext>
            </a:extLst>
          </p:cNvPr>
          <p:cNvCxnSpPr>
            <a:cxnSpLocks/>
          </p:cNvCxnSpPr>
          <p:nvPr/>
        </p:nvCxnSpPr>
        <p:spPr bwMode="auto">
          <a:xfrm>
            <a:off x="2425979" y="5851919"/>
            <a:ext cx="16419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4839372-C293-4BE7-AFF2-526C2055DAC6}"/>
              </a:ext>
            </a:extLst>
          </p:cNvPr>
          <p:cNvCxnSpPr>
            <a:cxnSpLocks/>
          </p:cNvCxnSpPr>
          <p:nvPr/>
        </p:nvCxnSpPr>
        <p:spPr bwMode="auto">
          <a:xfrm>
            <a:off x="2425979" y="6825024"/>
            <a:ext cx="120991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778D6C0-8888-4F7B-87FB-EBC4A21F7E14}"/>
              </a:ext>
            </a:extLst>
          </p:cNvPr>
          <p:cNvCxnSpPr>
            <a:cxnSpLocks/>
          </p:cNvCxnSpPr>
          <p:nvPr/>
        </p:nvCxnSpPr>
        <p:spPr bwMode="auto">
          <a:xfrm>
            <a:off x="2425979" y="6597352"/>
            <a:ext cx="639449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E0325E3-A603-4FF2-B2AB-BAF609FE47B6}"/>
              </a:ext>
            </a:extLst>
          </p:cNvPr>
          <p:cNvCxnSpPr>
            <a:cxnSpLocks/>
          </p:cNvCxnSpPr>
          <p:nvPr/>
        </p:nvCxnSpPr>
        <p:spPr bwMode="auto">
          <a:xfrm>
            <a:off x="2843808" y="6381750"/>
            <a:ext cx="60486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0978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29D0DE-5F90-4C02-8518-B711F53E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84" y="857100"/>
            <a:ext cx="6645216" cy="35588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FA78F9-3C17-478D-9B9F-CE916963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84" y="4406487"/>
            <a:ext cx="3657392" cy="2425347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295FB95-2EE0-44CC-B81C-DE3BEF3022BA}"/>
              </a:ext>
            </a:extLst>
          </p:cNvPr>
          <p:cNvCxnSpPr>
            <a:cxnSpLocks/>
          </p:cNvCxnSpPr>
          <p:nvPr/>
        </p:nvCxnSpPr>
        <p:spPr bwMode="auto">
          <a:xfrm>
            <a:off x="2915816" y="1124744"/>
            <a:ext cx="612023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62C930-39F9-4CD1-996B-3CBEFF99ED43}"/>
              </a:ext>
            </a:extLst>
          </p:cNvPr>
          <p:cNvCxnSpPr>
            <a:cxnSpLocks/>
          </p:cNvCxnSpPr>
          <p:nvPr/>
        </p:nvCxnSpPr>
        <p:spPr bwMode="auto">
          <a:xfrm>
            <a:off x="2498784" y="1340768"/>
            <a:ext cx="27212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E7803FD-6C46-441C-BCB8-14F95C292642}"/>
              </a:ext>
            </a:extLst>
          </p:cNvPr>
          <p:cNvCxnSpPr>
            <a:cxnSpLocks/>
          </p:cNvCxnSpPr>
          <p:nvPr/>
        </p:nvCxnSpPr>
        <p:spPr bwMode="auto">
          <a:xfrm>
            <a:off x="2930035" y="1844824"/>
            <a:ext cx="589043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352FD36-19E7-4257-A385-F5A8D752A589}"/>
              </a:ext>
            </a:extLst>
          </p:cNvPr>
          <p:cNvCxnSpPr>
            <a:cxnSpLocks/>
          </p:cNvCxnSpPr>
          <p:nvPr/>
        </p:nvCxnSpPr>
        <p:spPr bwMode="auto">
          <a:xfrm>
            <a:off x="2555776" y="2132856"/>
            <a:ext cx="26642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9452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12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27A7F-6381-4029-B44E-87D9D896D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84" y="866430"/>
            <a:ext cx="6645216" cy="299492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9DB9833-8149-4525-A824-29DBE8892177}"/>
              </a:ext>
            </a:extLst>
          </p:cNvPr>
          <p:cNvCxnSpPr>
            <a:cxnSpLocks/>
          </p:cNvCxnSpPr>
          <p:nvPr/>
        </p:nvCxnSpPr>
        <p:spPr bwMode="auto">
          <a:xfrm>
            <a:off x="2958929" y="2636912"/>
            <a:ext cx="182909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505444B-78D9-4762-BEC3-CFFBADAA2C51}"/>
              </a:ext>
            </a:extLst>
          </p:cNvPr>
          <p:cNvCxnSpPr>
            <a:cxnSpLocks/>
          </p:cNvCxnSpPr>
          <p:nvPr/>
        </p:nvCxnSpPr>
        <p:spPr bwMode="auto">
          <a:xfrm>
            <a:off x="3059832" y="3365309"/>
            <a:ext cx="26642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FBF8BC2-F39E-458A-8DAF-071A06D1BD11}"/>
              </a:ext>
            </a:extLst>
          </p:cNvPr>
          <p:cNvCxnSpPr>
            <a:cxnSpLocks/>
          </p:cNvCxnSpPr>
          <p:nvPr/>
        </p:nvCxnSpPr>
        <p:spPr bwMode="auto">
          <a:xfrm>
            <a:off x="2958929" y="1124744"/>
            <a:ext cx="370130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0137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F0CCBF-A541-4987-95DD-E7F8BB3435BE}"/>
              </a:ext>
            </a:extLst>
          </p:cNvPr>
          <p:cNvSpPr txBox="1"/>
          <p:nvPr/>
        </p:nvSpPr>
        <p:spPr>
          <a:xfrm>
            <a:off x="899592" y="9087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 说明书</a:t>
            </a:r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FCE739-49C0-405C-896D-DA9BEC5A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865012"/>
            <a:ext cx="5834878" cy="594253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1FC89D-A5B7-4EE6-AF88-03CA1C35E737}"/>
              </a:ext>
            </a:extLst>
          </p:cNvPr>
          <p:cNvCxnSpPr>
            <a:cxnSpLocks/>
          </p:cNvCxnSpPr>
          <p:nvPr/>
        </p:nvCxnSpPr>
        <p:spPr bwMode="auto">
          <a:xfrm>
            <a:off x="3923928" y="2348880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978572D-DAB9-433F-AE37-36EA1767B0A0}"/>
              </a:ext>
            </a:extLst>
          </p:cNvPr>
          <p:cNvCxnSpPr>
            <a:cxnSpLocks/>
          </p:cNvCxnSpPr>
          <p:nvPr/>
        </p:nvCxnSpPr>
        <p:spPr bwMode="auto">
          <a:xfrm>
            <a:off x="3995490" y="3140968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FE6B8ED-2D35-44B4-894E-5BC02796DFA7}"/>
              </a:ext>
            </a:extLst>
          </p:cNvPr>
          <p:cNvCxnSpPr>
            <a:cxnSpLocks/>
          </p:cNvCxnSpPr>
          <p:nvPr/>
        </p:nvCxnSpPr>
        <p:spPr bwMode="auto">
          <a:xfrm>
            <a:off x="3995490" y="3573016"/>
            <a:ext cx="482498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3CE3E58-DF0C-4232-B111-2B9C2177EED6}"/>
              </a:ext>
            </a:extLst>
          </p:cNvPr>
          <p:cNvCxnSpPr>
            <a:cxnSpLocks/>
          </p:cNvCxnSpPr>
          <p:nvPr/>
        </p:nvCxnSpPr>
        <p:spPr bwMode="auto">
          <a:xfrm>
            <a:off x="3995490" y="5085184"/>
            <a:ext cx="446494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BECC22-09AB-4CD2-9994-ECD9F2A4DC64}"/>
              </a:ext>
            </a:extLst>
          </p:cNvPr>
          <p:cNvCxnSpPr>
            <a:cxnSpLocks/>
          </p:cNvCxnSpPr>
          <p:nvPr/>
        </p:nvCxnSpPr>
        <p:spPr bwMode="auto">
          <a:xfrm>
            <a:off x="3995490" y="6544006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5441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5B2148-6EF4-40F6-A54D-8D545DB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865743"/>
            <a:ext cx="6035563" cy="27434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92E147-7A4A-41A6-BA4E-3366C93C5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591939"/>
            <a:ext cx="5997460" cy="2933954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1827C54-4EA7-4E75-BB92-F3BAC56DF8CB}"/>
              </a:ext>
            </a:extLst>
          </p:cNvPr>
          <p:cNvCxnSpPr>
            <a:cxnSpLocks/>
          </p:cNvCxnSpPr>
          <p:nvPr/>
        </p:nvCxnSpPr>
        <p:spPr bwMode="auto">
          <a:xfrm>
            <a:off x="2555776" y="1340768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3BEB257-6E4A-4811-A61F-1F13B7C0E2F8}"/>
              </a:ext>
            </a:extLst>
          </p:cNvPr>
          <p:cNvCxnSpPr>
            <a:cxnSpLocks/>
          </p:cNvCxnSpPr>
          <p:nvPr/>
        </p:nvCxnSpPr>
        <p:spPr bwMode="auto">
          <a:xfrm>
            <a:off x="2627784" y="2060848"/>
            <a:ext cx="280831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98DE89E-D60E-4597-98A3-656AB402600F}"/>
              </a:ext>
            </a:extLst>
          </p:cNvPr>
          <p:cNvCxnSpPr>
            <a:cxnSpLocks/>
          </p:cNvCxnSpPr>
          <p:nvPr/>
        </p:nvCxnSpPr>
        <p:spPr bwMode="auto">
          <a:xfrm>
            <a:off x="2627784" y="2204864"/>
            <a:ext cx="3240360" cy="3259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66584D6-AEB3-4001-9DBD-2696C221611C}"/>
              </a:ext>
            </a:extLst>
          </p:cNvPr>
          <p:cNvCxnSpPr>
            <a:cxnSpLocks/>
          </p:cNvCxnSpPr>
          <p:nvPr/>
        </p:nvCxnSpPr>
        <p:spPr bwMode="auto">
          <a:xfrm>
            <a:off x="2651795" y="3625408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4B8F437-8686-41EF-94B5-DD17762F3FB1}"/>
              </a:ext>
            </a:extLst>
          </p:cNvPr>
          <p:cNvCxnSpPr>
            <a:cxnSpLocks/>
          </p:cNvCxnSpPr>
          <p:nvPr/>
        </p:nvCxnSpPr>
        <p:spPr bwMode="auto">
          <a:xfrm>
            <a:off x="2627784" y="5157192"/>
            <a:ext cx="525658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FD48A4F-BFE2-4398-979B-E2D573261BC4}"/>
              </a:ext>
            </a:extLst>
          </p:cNvPr>
          <p:cNvCxnSpPr>
            <a:cxnSpLocks/>
          </p:cNvCxnSpPr>
          <p:nvPr/>
        </p:nvCxnSpPr>
        <p:spPr bwMode="auto">
          <a:xfrm>
            <a:off x="2651795" y="5877272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168D984-CB18-4570-8B87-0748B4112151}"/>
              </a:ext>
            </a:extLst>
          </p:cNvPr>
          <p:cNvCxnSpPr>
            <a:cxnSpLocks/>
          </p:cNvCxnSpPr>
          <p:nvPr/>
        </p:nvCxnSpPr>
        <p:spPr bwMode="auto">
          <a:xfrm>
            <a:off x="2627784" y="6309320"/>
            <a:ext cx="25922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8907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44C77A-3EF6-4A00-826F-0A6CADA6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90" y="836613"/>
            <a:ext cx="5997460" cy="583742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F71B60F-D1BC-48F5-A51F-3E0904C2A9A3}"/>
              </a:ext>
            </a:extLst>
          </p:cNvPr>
          <p:cNvCxnSpPr>
            <a:cxnSpLocks/>
          </p:cNvCxnSpPr>
          <p:nvPr/>
        </p:nvCxnSpPr>
        <p:spPr bwMode="auto">
          <a:xfrm>
            <a:off x="2699792" y="1052736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4D02DFD-CD8C-4513-B47D-E5FD1BB9251E}"/>
              </a:ext>
            </a:extLst>
          </p:cNvPr>
          <p:cNvCxnSpPr>
            <a:cxnSpLocks/>
          </p:cNvCxnSpPr>
          <p:nvPr/>
        </p:nvCxnSpPr>
        <p:spPr bwMode="auto">
          <a:xfrm>
            <a:off x="2699792" y="1772816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F1FA4D6-CCE2-4380-948A-47E3169E504E}"/>
              </a:ext>
            </a:extLst>
          </p:cNvPr>
          <p:cNvCxnSpPr>
            <a:cxnSpLocks/>
          </p:cNvCxnSpPr>
          <p:nvPr/>
        </p:nvCxnSpPr>
        <p:spPr bwMode="auto">
          <a:xfrm>
            <a:off x="2771800" y="6453336"/>
            <a:ext cx="27363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7850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5AC7DE-644E-418D-B7B4-5B836C4C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32" y="902542"/>
            <a:ext cx="6043184" cy="539542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CBD78DA-7B6E-4119-B02B-749B4716A441}"/>
              </a:ext>
            </a:extLst>
          </p:cNvPr>
          <p:cNvCxnSpPr>
            <a:cxnSpLocks/>
          </p:cNvCxnSpPr>
          <p:nvPr/>
        </p:nvCxnSpPr>
        <p:spPr bwMode="auto">
          <a:xfrm>
            <a:off x="2555776" y="1988840"/>
            <a:ext cx="223224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FB545BA-9B29-4836-A7F3-84CA5307F4D6}"/>
              </a:ext>
            </a:extLst>
          </p:cNvPr>
          <p:cNvCxnSpPr>
            <a:cxnSpLocks/>
          </p:cNvCxnSpPr>
          <p:nvPr/>
        </p:nvCxnSpPr>
        <p:spPr bwMode="auto">
          <a:xfrm>
            <a:off x="2411760" y="2708920"/>
            <a:ext cx="25922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4250465-1896-455C-AB75-A30795E3A2A3}"/>
              </a:ext>
            </a:extLst>
          </p:cNvPr>
          <p:cNvCxnSpPr>
            <a:cxnSpLocks/>
          </p:cNvCxnSpPr>
          <p:nvPr/>
        </p:nvCxnSpPr>
        <p:spPr bwMode="auto">
          <a:xfrm>
            <a:off x="2411760" y="3140968"/>
            <a:ext cx="25922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C6035F-0249-4D8C-973E-347205BAFC6F}"/>
              </a:ext>
            </a:extLst>
          </p:cNvPr>
          <p:cNvCxnSpPr>
            <a:cxnSpLocks/>
          </p:cNvCxnSpPr>
          <p:nvPr/>
        </p:nvCxnSpPr>
        <p:spPr bwMode="auto">
          <a:xfrm>
            <a:off x="2411760" y="3356992"/>
            <a:ext cx="51845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787B10B-5BB5-4878-96CA-213D15429576}"/>
              </a:ext>
            </a:extLst>
          </p:cNvPr>
          <p:cNvCxnSpPr>
            <a:cxnSpLocks/>
          </p:cNvCxnSpPr>
          <p:nvPr/>
        </p:nvCxnSpPr>
        <p:spPr bwMode="auto">
          <a:xfrm>
            <a:off x="2555776" y="4725144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AD26C9A-ED2F-4A3D-821A-9DF34CC72F83}"/>
              </a:ext>
            </a:extLst>
          </p:cNvPr>
          <p:cNvCxnSpPr>
            <a:cxnSpLocks/>
          </p:cNvCxnSpPr>
          <p:nvPr/>
        </p:nvCxnSpPr>
        <p:spPr bwMode="auto">
          <a:xfrm>
            <a:off x="2411760" y="5373216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BFF67C1-6DE1-4BFF-AF9F-9C2051483509}"/>
              </a:ext>
            </a:extLst>
          </p:cNvPr>
          <p:cNvCxnSpPr>
            <a:cxnSpLocks/>
          </p:cNvCxnSpPr>
          <p:nvPr/>
        </p:nvCxnSpPr>
        <p:spPr bwMode="auto">
          <a:xfrm>
            <a:off x="2411760" y="6093296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6141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0A8AE6-4BD5-45AB-86BB-81925826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08720"/>
            <a:ext cx="6096528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EE7125-7F94-4FF2-A073-5E600416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86925"/>
            <a:ext cx="6632028" cy="5256683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83F6BA3-8A26-44DA-9A49-811BE1BFDD13}"/>
              </a:ext>
            </a:extLst>
          </p:cNvPr>
          <p:cNvCxnSpPr>
            <a:cxnSpLocks/>
          </p:cNvCxnSpPr>
          <p:nvPr/>
        </p:nvCxnSpPr>
        <p:spPr bwMode="auto">
          <a:xfrm>
            <a:off x="2555776" y="2564904"/>
            <a:ext cx="57606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7611D0B-97AE-42C3-AAD3-68135061BC04}"/>
              </a:ext>
            </a:extLst>
          </p:cNvPr>
          <p:cNvCxnSpPr>
            <a:cxnSpLocks/>
          </p:cNvCxnSpPr>
          <p:nvPr/>
        </p:nvCxnSpPr>
        <p:spPr bwMode="auto">
          <a:xfrm>
            <a:off x="1835696" y="2852936"/>
            <a:ext cx="547260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1D2FD86-12C7-47A6-B6F7-6A0E0732AB54}"/>
              </a:ext>
            </a:extLst>
          </p:cNvPr>
          <p:cNvCxnSpPr>
            <a:cxnSpLocks/>
          </p:cNvCxnSpPr>
          <p:nvPr/>
        </p:nvCxnSpPr>
        <p:spPr bwMode="auto">
          <a:xfrm>
            <a:off x="2915816" y="3212976"/>
            <a:ext cx="24482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8E00E11-D975-4ABE-AB24-4A2A8CACA74E}"/>
              </a:ext>
            </a:extLst>
          </p:cNvPr>
          <p:cNvCxnSpPr>
            <a:cxnSpLocks/>
          </p:cNvCxnSpPr>
          <p:nvPr/>
        </p:nvCxnSpPr>
        <p:spPr bwMode="auto">
          <a:xfrm>
            <a:off x="2915816" y="5229200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34619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19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AFBAC1-A550-4AF8-8AF2-2AD7F786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08720"/>
            <a:ext cx="5982218" cy="382557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4246F76-DEFE-48F4-A150-7CE7BF978FD5}"/>
              </a:ext>
            </a:extLst>
          </p:cNvPr>
          <p:cNvCxnSpPr>
            <a:cxnSpLocks/>
          </p:cNvCxnSpPr>
          <p:nvPr/>
        </p:nvCxnSpPr>
        <p:spPr bwMode="auto">
          <a:xfrm>
            <a:off x="2555776" y="1772816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8638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F0F5-99A5-41C3-9525-147A7A05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51147"/>
            <a:ext cx="7943850" cy="815975"/>
          </a:xfrm>
        </p:spPr>
        <p:txBody>
          <a:bodyPr>
            <a:normAutofit fontScale="90000"/>
          </a:bodyPr>
          <a:lstStyle/>
          <a:p>
            <a:r>
              <a:rPr lang="en-US" sz="3100" b="1" i="0" dirty="0">
                <a:solidFill>
                  <a:srgbClr val="00693E"/>
                </a:solidFill>
                <a:effectLst/>
                <a:latin typeface="Helvetica Neue"/>
              </a:rPr>
              <a:t>D</a:t>
            </a:r>
            <a:r>
              <a:rPr lang="en-US" sz="3100" b="1" dirty="0">
                <a:solidFill>
                  <a:srgbClr val="00693E"/>
                </a:solidFill>
                <a:latin typeface="Helvetica Neue"/>
              </a:rPr>
              <a:t>ataset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and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Code (</a:t>
            </a:r>
            <a:r>
              <a:rPr lang="en-US" altLang="zh-CN" sz="3100" b="1" dirty="0" err="1">
                <a:solidFill>
                  <a:srgbClr val="00693E"/>
                </a:solidFill>
                <a:latin typeface="Helvetica Neue"/>
              </a:rPr>
              <a:t>Pytorch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)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for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Histopathological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Image</a:t>
            </a:r>
            <a:r>
              <a:rPr lang="zh-CN" altLang="en-US" sz="3100" b="1" dirty="0">
                <a:solidFill>
                  <a:srgbClr val="00693E"/>
                </a:solidFill>
                <a:latin typeface="Helvetica Neue"/>
              </a:rPr>
              <a:t> </a:t>
            </a:r>
            <a:r>
              <a:rPr lang="en-US" altLang="zh-CN" sz="3100" b="1" dirty="0">
                <a:solidFill>
                  <a:srgbClr val="00693E"/>
                </a:solidFill>
                <a:latin typeface="Helvetica Neue"/>
              </a:rPr>
              <a:t>Analysis</a:t>
            </a:r>
            <a:br>
              <a:rPr lang="en-US" b="1" i="0" dirty="0">
                <a:solidFill>
                  <a:srgbClr val="00693E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EAE6F-CF7B-4E90-B1A9-8298929A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524993"/>
            <a:ext cx="7886700" cy="679872"/>
          </a:xfrm>
        </p:spPr>
        <p:txBody>
          <a:bodyPr/>
          <a:lstStyle/>
          <a:p>
            <a:r>
              <a:rPr lang="en-US" sz="2000" b="1" i="0" dirty="0">
                <a:solidFill>
                  <a:srgbClr val="00693E"/>
                </a:solidFill>
                <a:effectLst/>
                <a:latin typeface="Helvetica Neue"/>
                <a:hlinkClick r:id="rId2"/>
              </a:rPr>
              <a:t>MHIST: A Minimalist Histopathology Image Analysis Dataset</a:t>
            </a:r>
            <a:endParaRPr lang="en-US" sz="2000" b="1" i="0" dirty="0">
              <a:solidFill>
                <a:srgbClr val="00693E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26A046-507B-4E66-949C-3B7E98B16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99032"/>
            <a:ext cx="4032448" cy="23226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F6C440-EB4D-417C-B92D-19A1CFDFA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1" y="2099032"/>
            <a:ext cx="2594917" cy="2400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173085-6FAA-4BE6-8DC3-82A81E2B7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654759"/>
            <a:ext cx="4202167" cy="18705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7B38DB-ED5D-4062-AD27-F3FFCF9E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04" y="4599487"/>
            <a:ext cx="4257161" cy="190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46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B31A3C-6CAC-48D1-992C-4F4C2052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08720"/>
            <a:ext cx="6066046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1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5AADAE-5190-4ADE-8F19-771A5DFDF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862171"/>
            <a:ext cx="5997460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92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FD282A-7F3F-4EDA-8270-AB986BBB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08" y="883699"/>
            <a:ext cx="6043184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23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972EBE-2CCD-4454-B646-24786CBF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01" y="908720"/>
            <a:ext cx="6104149" cy="374174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15BCF5B-B512-4B6B-B43D-FFAFE81FFCCE}"/>
              </a:ext>
            </a:extLst>
          </p:cNvPr>
          <p:cNvCxnSpPr>
            <a:cxnSpLocks/>
          </p:cNvCxnSpPr>
          <p:nvPr/>
        </p:nvCxnSpPr>
        <p:spPr bwMode="auto">
          <a:xfrm>
            <a:off x="2627784" y="2492896"/>
            <a:ext cx="41764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0E3CF1E-7A78-432F-9681-EED2BC90F81B}"/>
              </a:ext>
            </a:extLst>
          </p:cNvPr>
          <p:cNvCxnSpPr>
            <a:cxnSpLocks/>
          </p:cNvCxnSpPr>
          <p:nvPr/>
        </p:nvCxnSpPr>
        <p:spPr bwMode="auto">
          <a:xfrm>
            <a:off x="2651795" y="3212976"/>
            <a:ext cx="271229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C10FB62-506B-4E8C-B3DA-D31C76B5DDF1}"/>
              </a:ext>
            </a:extLst>
          </p:cNvPr>
          <p:cNvCxnSpPr>
            <a:cxnSpLocks/>
          </p:cNvCxnSpPr>
          <p:nvPr/>
        </p:nvCxnSpPr>
        <p:spPr bwMode="auto">
          <a:xfrm>
            <a:off x="2511195" y="4581128"/>
            <a:ext cx="17007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808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2E831A-C658-4092-949B-C48FAE1FC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41" y="836613"/>
            <a:ext cx="5997460" cy="4968671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7B8511F-E411-46F6-9F78-49B032569520}"/>
              </a:ext>
            </a:extLst>
          </p:cNvPr>
          <p:cNvCxnSpPr>
            <a:cxnSpLocks/>
          </p:cNvCxnSpPr>
          <p:nvPr/>
        </p:nvCxnSpPr>
        <p:spPr bwMode="auto">
          <a:xfrm>
            <a:off x="2555776" y="1052736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CA5DF1-8CCE-4DFD-8EC8-9D34CF23D535}"/>
              </a:ext>
            </a:extLst>
          </p:cNvPr>
          <p:cNvCxnSpPr>
            <a:cxnSpLocks/>
          </p:cNvCxnSpPr>
          <p:nvPr/>
        </p:nvCxnSpPr>
        <p:spPr bwMode="auto">
          <a:xfrm>
            <a:off x="2699792" y="2204864"/>
            <a:ext cx="367240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6DC194B-02B1-4C00-86EE-789BEFEBAE9C}"/>
              </a:ext>
            </a:extLst>
          </p:cNvPr>
          <p:cNvCxnSpPr>
            <a:cxnSpLocks/>
          </p:cNvCxnSpPr>
          <p:nvPr/>
        </p:nvCxnSpPr>
        <p:spPr bwMode="auto">
          <a:xfrm>
            <a:off x="2555776" y="3573016"/>
            <a:ext cx="532859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4FD626-75D9-4650-B8F2-31DC3CD8A2F8}"/>
              </a:ext>
            </a:extLst>
          </p:cNvPr>
          <p:cNvCxnSpPr>
            <a:cxnSpLocks/>
          </p:cNvCxnSpPr>
          <p:nvPr/>
        </p:nvCxnSpPr>
        <p:spPr bwMode="auto">
          <a:xfrm>
            <a:off x="2699792" y="4653136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0768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97709-0BFF-4A95-B504-7249C4A5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42" y="836613"/>
            <a:ext cx="6020322" cy="325402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14C8556-76BB-452A-AF33-18F20EB5482C}"/>
              </a:ext>
            </a:extLst>
          </p:cNvPr>
          <p:cNvCxnSpPr>
            <a:cxnSpLocks/>
          </p:cNvCxnSpPr>
          <p:nvPr/>
        </p:nvCxnSpPr>
        <p:spPr bwMode="auto">
          <a:xfrm>
            <a:off x="2483768" y="2852936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A1FB4AA-64D3-4FA3-9D85-02E6CCF88880}"/>
              </a:ext>
            </a:extLst>
          </p:cNvPr>
          <p:cNvCxnSpPr>
            <a:cxnSpLocks/>
          </p:cNvCxnSpPr>
          <p:nvPr/>
        </p:nvCxnSpPr>
        <p:spPr bwMode="auto">
          <a:xfrm>
            <a:off x="2555776" y="3501008"/>
            <a:ext cx="50405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94522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7AC58B-5F27-4C08-AA9A-17C501A3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79201"/>
            <a:ext cx="6172735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0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546683-1951-4C50-8D7B-DDA7774A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836613"/>
            <a:ext cx="5387807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73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2649FA-240A-46D7-A807-B330F02B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5" y="1100888"/>
            <a:ext cx="4496190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8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29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10BF24-5687-4C90-A0C3-1A9220B2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02" y="1287594"/>
            <a:ext cx="5014395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0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F23EA-6333-4C4A-ADEF-EC0202FE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whole slide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565CAC-42BA-4883-9A7E-E271AEFD4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10" y="1196752"/>
            <a:ext cx="9182210" cy="4655668"/>
          </a:xfrm>
        </p:spPr>
      </p:pic>
    </p:spTree>
    <p:extLst>
      <p:ext uri="{BB962C8B-B14F-4D97-AF65-F5344CB8AC3E}">
        <p14:creationId xmlns:p14="http://schemas.microsoft.com/office/powerpoint/2010/main" val="3256041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41998B-1032-4BAC-B253-4BBF6A53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80728"/>
            <a:ext cx="5700254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00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706A62-C8CE-42B7-921C-FE2EA22C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80" y="1215198"/>
            <a:ext cx="5768840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8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1.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2" action="ppaction://hlinksldjump"/>
              </a:rPr>
              <a:t>摘要</a:t>
            </a:r>
            <a:r>
              <a:rPr lang="zh-CN" altLang="en-US" sz="2000" dirty="0"/>
              <a:t>： </a:t>
            </a:r>
            <a:endParaRPr lang="en-US" altLang="zh-CN" sz="2000" dirty="0"/>
          </a:p>
          <a:p>
            <a:pPr algn="just"/>
            <a:r>
              <a:rPr lang="en-US" altLang="zh-CN" sz="2000" dirty="0"/>
              <a:t>2. </a:t>
            </a:r>
            <a:r>
              <a:rPr lang="zh-CN" altLang="en-US" sz="2000" dirty="0">
                <a:hlinkClick r:id="rId3" action="ppaction://hlinksldjump"/>
              </a:rPr>
              <a:t>权利要求书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3. </a:t>
            </a:r>
            <a:r>
              <a:rPr lang="zh-CN" altLang="en-US" sz="2000" dirty="0"/>
              <a:t>说明书：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3.1 </a:t>
            </a:r>
            <a:r>
              <a:rPr lang="zh-CN" altLang="en-US" sz="2000" dirty="0">
                <a:hlinkClick r:id="rId4" action="ppaction://hlinksldjump"/>
              </a:rPr>
              <a:t>技术领域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3.2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5" action="ppaction://hlinksldjump"/>
              </a:rPr>
              <a:t>背景技术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3.3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6" action="ppaction://hlinksldjump"/>
              </a:rPr>
              <a:t>发明内容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3.4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7" action="ppaction://hlinksldjump"/>
              </a:rPr>
              <a:t>附图说明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3.5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8" action="ppaction://hlinksldjump"/>
              </a:rPr>
              <a:t>具体实施方式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3.6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9" action="ppaction://hlinksldjump"/>
              </a:rPr>
              <a:t>附图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9785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1.</a:t>
            </a:r>
            <a:r>
              <a:rPr lang="zh-CN" altLang="en-US" sz="2000" dirty="0"/>
              <a:t> 摘要：</a:t>
            </a:r>
            <a:r>
              <a:rPr lang="zh-CN" altLang="en-US" sz="2000" dirty="0">
                <a:solidFill>
                  <a:srgbClr val="FF0000"/>
                </a:solidFill>
              </a:rPr>
              <a:t>方法基本流程 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F5507B-21E3-4374-8098-D3EB078D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13159"/>
            <a:ext cx="4986466" cy="5210578"/>
          </a:xfrm>
          <a:prstGeom prst="rect">
            <a:avLst/>
          </a:prstGeom>
        </p:spPr>
      </p:pic>
      <p:pic>
        <p:nvPicPr>
          <p:cNvPr id="7" name="图形 6" descr="苹果色 纯色填充">
            <a:hlinkClick r:id="rId3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84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2.</a:t>
            </a:r>
            <a:r>
              <a:rPr lang="zh-CN" altLang="en-US" sz="2000" dirty="0"/>
              <a:t>权利要求书：描述该方法或装置的基本步骤，</a:t>
            </a:r>
            <a:r>
              <a:rPr lang="zh-CN" altLang="en-US" sz="2000" dirty="0">
                <a:solidFill>
                  <a:srgbClr val="FF0000"/>
                </a:solidFill>
              </a:rPr>
              <a:t>进行嵌入式或剥洋葱式描述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1DF2DB-127E-4EB6-B1F3-26E0399DF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478" y="1399772"/>
            <a:ext cx="4986466" cy="5210578"/>
          </a:xfrm>
          <a:prstGeom prst="rect">
            <a:avLst/>
          </a:prstGeom>
        </p:spPr>
      </p:pic>
      <p:sp>
        <p:nvSpPr>
          <p:cNvPr id="5" name="左大括号 4">
            <a:extLst>
              <a:ext uri="{FF2B5EF4-FFF2-40B4-BE49-F238E27FC236}">
                <a16:creationId xmlns:a16="http://schemas.microsoft.com/office/drawing/2014/main" id="{EBC2474F-CFD1-45CB-A556-7C8AE48B30F9}"/>
              </a:ext>
            </a:extLst>
          </p:cNvPr>
          <p:cNvSpPr/>
          <p:nvPr/>
        </p:nvSpPr>
        <p:spPr bwMode="auto">
          <a:xfrm>
            <a:off x="1981490" y="1520847"/>
            <a:ext cx="527988" cy="5089503"/>
          </a:xfrm>
          <a:prstGeom prst="leftBrac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CDACF0-95AC-432B-A5A3-35A3256975B6}"/>
              </a:ext>
            </a:extLst>
          </p:cNvPr>
          <p:cNvSpPr txBox="1"/>
          <p:nvPr/>
        </p:nvSpPr>
        <p:spPr>
          <a:xfrm>
            <a:off x="975778" y="3711655"/>
            <a:ext cx="1008112" cy="70788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r>
              <a:rPr lang="zh-CN" altLang="en-US" sz="2000" dirty="0"/>
              <a:t>）整体步骤</a:t>
            </a:r>
            <a:endParaRPr 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659E97-05AA-404F-8A64-337D4A6462C7}"/>
              </a:ext>
            </a:extLst>
          </p:cNvPr>
          <p:cNvSpPr txBox="1"/>
          <p:nvPr/>
        </p:nvSpPr>
        <p:spPr>
          <a:xfrm>
            <a:off x="7737918" y="4941168"/>
            <a:ext cx="100811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/>
              <a:t>）算法展开</a:t>
            </a:r>
            <a:endParaRPr lang="en-US" sz="20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032E56A5-CABC-4BB4-9A39-CC7A3C270FAA}"/>
              </a:ext>
            </a:extLst>
          </p:cNvPr>
          <p:cNvSpPr/>
          <p:nvPr/>
        </p:nvSpPr>
        <p:spPr bwMode="auto">
          <a:xfrm>
            <a:off x="7380312" y="5229200"/>
            <a:ext cx="288032" cy="22902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48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3.1 </a:t>
            </a:r>
            <a:r>
              <a:rPr lang="zh-CN" altLang="en-US" sz="2000" b="1" dirty="0"/>
              <a:t>技术领域</a:t>
            </a:r>
            <a:r>
              <a:rPr lang="zh-CN" altLang="en-US" sz="2000" dirty="0"/>
              <a:t>： （</a:t>
            </a:r>
            <a:r>
              <a:rPr lang="zh-CN" altLang="en-US" sz="2000" dirty="0">
                <a:solidFill>
                  <a:srgbClr val="FF0000"/>
                </a:solidFill>
              </a:rPr>
              <a:t>标题的重复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just"/>
            <a:r>
              <a:rPr lang="en-US" altLang="zh-CN" sz="1200" dirty="0"/>
              <a:t>         </a:t>
            </a:r>
            <a:r>
              <a:rPr lang="zh-CN" altLang="en-US" sz="2000" dirty="0"/>
              <a:t>本发明属于图像处理技术领域，具体涉及一种全切片组织病理图像分析方法及系 统。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5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36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3.2 </a:t>
            </a:r>
            <a:r>
              <a:rPr lang="zh-CN" altLang="en-US" sz="2000" b="1" dirty="0"/>
              <a:t>背景技术</a:t>
            </a:r>
            <a:r>
              <a:rPr lang="zh-CN" altLang="en-US" sz="2000" dirty="0"/>
              <a:t>：</a:t>
            </a:r>
            <a:r>
              <a:rPr lang="zh-CN" altLang="en-US" sz="12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（引言，问题重要，问题难点，悬而未决）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900" dirty="0"/>
              <a:t>       </a:t>
            </a:r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zh-CN" altLang="en-US" sz="2000" dirty="0"/>
              <a:t>病理学检查是诊断恶性肿瘤和选择治疗的关键过程，全片病理图人工分析非常耗时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基于深度学习的</a:t>
            </a:r>
            <a:r>
              <a:rPr lang="en-US" altLang="zh-CN" sz="2000" dirty="0"/>
              <a:t>CAD</a:t>
            </a:r>
            <a:r>
              <a:rPr lang="zh-CN" altLang="en-US" sz="2000" dirty="0"/>
              <a:t>需要大量的标注，费时费力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全片病理图分析尚缺乏方案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8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3.3 </a:t>
            </a:r>
            <a:r>
              <a:rPr lang="zh-CN" altLang="en-US" sz="2000" b="1" dirty="0"/>
              <a:t>发明内容</a:t>
            </a:r>
            <a:r>
              <a:rPr lang="zh-CN" altLang="en-US" sz="2000" dirty="0"/>
              <a:t>：</a:t>
            </a:r>
            <a:r>
              <a:rPr lang="zh-CN" altLang="en-US" sz="12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（半监督方法的描述）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900" dirty="0"/>
              <a:t>       </a:t>
            </a:r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zh-CN" altLang="en-US" sz="2000" dirty="0"/>
              <a:t>主要流程方案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半监督方法</a:t>
            </a:r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     </a:t>
            </a:r>
            <a:r>
              <a:rPr lang="zh-CN" altLang="en-US" sz="2000" dirty="0"/>
              <a:t>发明的效果特色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4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3.4 </a:t>
            </a:r>
            <a:r>
              <a:rPr lang="zh-CN" altLang="en-US" sz="2000" b="1" dirty="0"/>
              <a:t>附图说明</a:t>
            </a:r>
            <a:r>
              <a:rPr lang="zh-CN" altLang="en-US" sz="2000" dirty="0"/>
              <a:t>：（</a:t>
            </a:r>
            <a:r>
              <a:rPr lang="zh-CN" altLang="en-US" sz="2000" dirty="0">
                <a:solidFill>
                  <a:srgbClr val="FF0000"/>
                </a:solidFill>
              </a:rPr>
              <a:t>对本发明的进一步理解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just"/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621D67-17B2-4517-978D-D88E9E3E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803" y="2126714"/>
            <a:ext cx="7627559" cy="29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29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39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3.5 </a:t>
            </a:r>
            <a:r>
              <a:rPr lang="zh-CN" altLang="en-US" sz="2000" b="1" dirty="0"/>
              <a:t>具体实施方式</a:t>
            </a:r>
            <a:r>
              <a:rPr lang="zh-CN" altLang="en-US" sz="2000" dirty="0"/>
              <a:t>：（</a:t>
            </a:r>
            <a:r>
              <a:rPr lang="zh-CN" altLang="en-US" sz="2000" dirty="0">
                <a:solidFill>
                  <a:srgbClr val="FF0000"/>
                </a:solidFill>
              </a:rPr>
              <a:t>对具体步骤的实现的详细描述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just"/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8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F0F5-99A5-41C3-9525-147A7A05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2732"/>
            <a:ext cx="7943850" cy="815975"/>
          </a:xfrm>
        </p:spPr>
        <p:txBody>
          <a:bodyPr>
            <a:normAutofit fontScale="90000"/>
          </a:bodyPr>
          <a:lstStyle/>
          <a:p>
            <a:r>
              <a:rPr lang="en-US" b="1" i="0" dirty="0" err="1">
                <a:solidFill>
                  <a:srgbClr val="00B050"/>
                </a:solidFill>
                <a:effectLst/>
                <a:latin typeface="-apple-system"/>
              </a:rPr>
              <a:t>PatchCamelyon</a:t>
            </a:r>
            <a:r>
              <a:rPr lang="en-US" b="1" i="0" dirty="0">
                <a:solidFill>
                  <a:srgbClr val="00B050"/>
                </a:solidFill>
                <a:effectLst/>
                <a:latin typeface="-apple-system"/>
              </a:rPr>
              <a:t> (</a:t>
            </a:r>
            <a:r>
              <a:rPr lang="en-US" b="1" i="0" dirty="0" err="1">
                <a:solidFill>
                  <a:srgbClr val="00B050"/>
                </a:solidFill>
                <a:effectLst/>
                <a:latin typeface="-apple-system"/>
              </a:rPr>
              <a:t>PCam</a:t>
            </a:r>
            <a:r>
              <a:rPr lang="en-US" b="1" i="0" dirty="0">
                <a:solidFill>
                  <a:srgbClr val="00B050"/>
                </a:solidFill>
                <a:effectLst/>
                <a:latin typeface="-apple-system"/>
              </a:rPr>
              <a:t>)</a:t>
            </a:r>
            <a:r>
              <a:rPr lang="en-US" b="1" dirty="0">
                <a:solidFill>
                  <a:srgbClr val="00B050"/>
                </a:solidFill>
                <a:latin typeface="-apple-system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-apple-system"/>
              </a:rPr>
              <a:t>code+data</a:t>
            </a:r>
            <a:r>
              <a:rPr lang="en-US" b="1" dirty="0">
                <a:solidFill>
                  <a:srgbClr val="00B050"/>
                </a:solidFill>
                <a:latin typeface="-apple-system"/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EAE6F-CF7B-4E90-B1A9-8298929A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120819"/>
            <a:ext cx="7886700" cy="679872"/>
          </a:xfrm>
        </p:spPr>
        <p:txBody>
          <a:bodyPr/>
          <a:lstStyle/>
          <a:p>
            <a:r>
              <a:rPr lang="en-US" sz="2000" b="1" i="0" dirty="0">
                <a:solidFill>
                  <a:srgbClr val="00693E"/>
                </a:solidFill>
                <a:effectLst/>
                <a:latin typeface="Helvetica Neue"/>
                <a:hlinkClick r:id="rId2"/>
              </a:rPr>
              <a:t>https://github.com/basveeling/pcam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158FE8-176F-4A4B-927E-36503AE31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85AB625-3C5A-455C-B116-5963F1B0EDD5}"/>
              </a:ext>
            </a:extLst>
          </p:cNvPr>
          <p:cNvSpPr txBox="1"/>
          <p:nvPr/>
        </p:nvSpPr>
        <p:spPr>
          <a:xfrm>
            <a:off x="899592" y="4572000"/>
            <a:ext cx="82444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1" dirty="0">
                <a:solidFill>
                  <a:srgbClr val="1F2328"/>
                </a:solidFill>
                <a:effectLst/>
                <a:latin typeface="-apple-system"/>
              </a:rPr>
              <a:t>Example images from </a:t>
            </a:r>
            <a:r>
              <a:rPr lang="en-US" sz="2400" b="0" i="1" dirty="0" err="1">
                <a:solidFill>
                  <a:srgbClr val="1F2328"/>
                </a:solidFill>
                <a:effectLst/>
                <a:latin typeface="-apple-system"/>
              </a:rPr>
              <a:t>PCam</a:t>
            </a:r>
            <a:r>
              <a:rPr lang="en-US" sz="2400" b="0" i="1" dirty="0">
                <a:solidFill>
                  <a:srgbClr val="1F2328"/>
                </a:solidFill>
                <a:effectLst/>
                <a:latin typeface="-apple-system"/>
              </a:rPr>
              <a:t>. Green boxes indicate tumor tissue in center region, which dictates a positive label.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2778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40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2000" dirty="0"/>
          </a:p>
          <a:p>
            <a:pPr algn="just"/>
            <a:r>
              <a:rPr lang="en-US" altLang="zh-CN" sz="2000" dirty="0"/>
              <a:t>3.6 </a:t>
            </a:r>
            <a:r>
              <a:rPr lang="zh-CN" altLang="en-US" sz="2000" dirty="0"/>
              <a:t>附图：</a:t>
            </a:r>
            <a:endParaRPr lang="en-US" altLang="zh-CN" sz="900" dirty="0"/>
          </a:p>
          <a:p>
            <a:pPr algn="just"/>
            <a:r>
              <a:rPr lang="en-US" altLang="zh-CN" sz="900" dirty="0"/>
              <a:t>           </a:t>
            </a:r>
            <a:r>
              <a:rPr lang="en-US" altLang="zh-CN" sz="2000" dirty="0"/>
              <a:t>            </a:t>
            </a:r>
          </a:p>
          <a:p>
            <a:pPr algn="just"/>
            <a:endParaRPr lang="en-US" altLang="zh-CN" sz="2000" dirty="0"/>
          </a:p>
          <a:p>
            <a:pPr algn="just"/>
            <a:endParaRPr lang="en-US" altLang="zh-CN" sz="2000" dirty="0"/>
          </a:p>
          <a:p>
            <a:pPr algn="just"/>
            <a:r>
              <a:rPr lang="zh-CN" altLang="en-US" sz="2000" dirty="0"/>
              <a:t> 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7" name="图形 6" descr="苹果色 纯色填充">
            <a:hlinkClick r:id="rId2" action="ppaction://hlinksldjump"/>
            <a:extLst>
              <a:ext uri="{FF2B5EF4-FFF2-40B4-BE49-F238E27FC236}">
                <a16:creationId xmlns:a16="http://schemas.microsoft.com/office/drawing/2014/main" id="{2E0FCD56-8D3D-4112-94DC-8B265B08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838" y="5940204"/>
            <a:ext cx="9144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CA5208-D716-44AA-9B66-09CF89FEA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27" y="1700808"/>
            <a:ext cx="2036305" cy="2320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9919AB-78D6-4841-8FE9-389E1A398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702006"/>
            <a:ext cx="4044184" cy="22467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6129F2-F945-424E-ACCD-9BABCE0F8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991" y="4128461"/>
            <a:ext cx="2979102" cy="25340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AB80D2-718D-4CE8-944D-0A567FFD9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67" y="4097423"/>
            <a:ext cx="2376481" cy="25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70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41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859128"/>
            <a:ext cx="7704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1.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2" action="ppaction://hlinksldjump"/>
              </a:rPr>
              <a:t>摘要</a:t>
            </a:r>
            <a:r>
              <a:rPr lang="zh-CN" altLang="en-US" sz="2000" dirty="0"/>
              <a:t>： </a:t>
            </a:r>
            <a:endParaRPr lang="en-US" altLang="zh-CN" sz="2000" dirty="0"/>
          </a:p>
          <a:p>
            <a:pPr algn="just"/>
            <a:r>
              <a:rPr lang="en-US" altLang="zh-CN" sz="2000" dirty="0"/>
              <a:t>2. </a:t>
            </a:r>
            <a:r>
              <a:rPr lang="zh-CN" altLang="en-US" sz="2000" dirty="0">
                <a:solidFill>
                  <a:srgbClr val="FF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权利要求书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3. </a:t>
            </a:r>
            <a:r>
              <a:rPr lang="zh-CN" altLang="en-US" sz="2000" dirty="0"/>
              <a:t>说明书：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3.1 </a:t>
            </a:r>
            <a:r>
              <a:rPr lang="zh-CN" altLang="en-US" sz="2000" dirty="0">
                <a:hlinkClick r:id="rId4" action="ppaction://hlinksldjump"/>
              </a:rPr>
              <a:t>技术领域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3.2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5" action="ppaction://hlinksldjump"/>
              </a:rPr>
              <a:t>背景技术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3.3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FF00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发明内容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2000" dirty="0"/>
              <a:t>       3.4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7" action="ppaction://hlinksldjump"/>
              </a:rPr>
              <a:t>附图说明</a:t>
            </a:r>
            <a:endParaRPr lang="en-US" altLang="zh-CN" sz="2000" dirty="0"/>
          </a:p>
          <a:p>
            <a:pPr algn="just"/>
            <a:r>
              <a:rPr lang="en-US" altLang="zh-CN" sz="2000" dirty="0"/>
              <a:t>       3.5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FF0000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具体实施方式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2000" dirty="0"/>
              <a:t>       3.6</a:t>
            </a:r>
            <a:r>
              <a:rPr lang="zh-CN" altLang="en-US" sz="2000" dirty="0"/>
              <a:t> </a:t>
            </a:r>
            <a:r>
              <a:rPr lang="zh-CN" altLang="en-US" sz="2000" dirty="0">
                <a:hlinkClick r:id="rId9" action="ppaction://hlinksldjump"/>
              </a:rPr>
              <a:t>附图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437E29-B6A3-4865-8B7C-BEA6D1022336}"/>
              </a:ext>
            </a:extLst>
          </p:cNvPr>
          <p:cNvSpPr txBox="1"/>
          <p:nvPr/>
        </p:nvSpPr>
        <p:spPr>
          <a:xfrm>
            <a:off x="6300192" y="2276872"/>
            <a:ext cx="697627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相似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5C51D75-845D-474D-84F7-D650EB45E827}"/>
              </a:ext>
            </a:extLst>
          </p:cNvPr>
          <p:cNvCxnSpPr/>
          <p:nvPr/>
        </p:nvCxnSpPr>
        <p:spPr bwMode="auto">
          <a:xfrm>
            <a:off x="2771800" y="1340768"/>
            <a:ext cx="3384376" cy="108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B47843F-47B7-4DA8-BBBB-B377E438B2DC}"/>
              </a:ext>
            </a:extLst>
          </p:cNvPr>
          <p:cNvCxnSpPr>
            <a:cxnSpLocks/>
          </p:cNvCxnSpPr>
          <p:nvPr/>
        </p:nvCxnSpPr>
        <p:spPr bwMode="auto">
          <a:xfrm>
            <a:off x="3059832" y="2573288"/>
            <a:ext cx="309634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57F2F71-94B1-4450-8DC3-8C5B9AAA70A7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5896" y="2676982"/>
            <a:ext cx="2520280" cy="5359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013214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第六章我带本科生的专利范例</a:t>
            </a:r>
            <a:r>
              <a:rPr lang="en-US" alt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42</a:t>
            </a:fld>
            <a:endParaRPr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03AF63-DC43-4B47-B6B7-FB4D02632B67}"/>
              </a:ext>
            </a:extLst>
          </p:cNvPr>
          <p:cNvSpPr txBox="1"/>
          <p:nvPr/>
        </p:nvSpPr>
        <p:spPr>
          <a:xfrm>
            <a:off x="1259632" y="1032450"/>
            <a:ext cx="7272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hlinkClick r:id="rId2"/>
              </a:rPr>
              <a:t>一种基于RCNN的指纹奇异点检测方法</a:t>
            </a:r>
            <a:endParaRPr 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14B488-CD23-4F0D-840F-FDBC2A57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115"/>
            <a:ext cx="9144000" cy="53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96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作业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43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905606"/>
            <a:ext cx="7776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zh-CN" altLang="en-US" sz="2000" dirty="0"/>
              <a:t>在</a:t>
            </a:r>
            <a:r>
              <a:rPr lang="zh-CN" altLang="en-US" sz="2000" dirty="0">
                <a:hlinkClick r:id="rId2"/>
              </a:rPr>
              <a:t>国家知识产权局</a:t>
            </a:r>
            <a:r>
              <a:rPr lang="zh-CN" altLang="en-US" sz="2000" dirty="0"/>
              <a:t>下载专利申请相关文件模板</a:t>
            </a:r>
            <a:r>
              <a:rPr lang="en-US" altLang="zh-CN" sz="2000" dirty="0"/>
              <a:t>: 1)</a:t>
            </a:r>
            <a:r>
              <a:rPr lang="zh-CN" altLang="en-US" sz="2000" dirty="0"/>
              <a:t>权利要求书</a:t>
            </a:r>
            <a:r>
              <a:rPr lang="en-US" altLang="zh-CN" sz="2000" dirty="0"/>
              <a:t>; 2)</a:t>
            </a:r>
            <a:r>
              <a:rPr lang="zh-CN" altLang="en-US" sz="2000" dirty="0"/>
              <a:t>说明书摘要；</a:t>
            </a:r>
            <a:r>
              <a:rPr lang="en-US" altLang="zh-CN" sz="2000" dirty="0"/>
              <a:t>3</a:t>
            </a:r>
            <a:r>
              <a:rPr lang="zh-CN" altLang="en-US" sz="2000" dirty="0"/>
              <a:t>）摘要附图；</a:t>
            </a:r>
            <a:r>
              <a:rPr lang="en-US" altLang="zh-CN" sz="2000" dirty="0"/>
              <a:t>4</a:t>
            </a:r>
            <a:r>
              <a:rPr lang="zh-CN" altLang="en-US" sz="2000" dirty="0"/>
              <a:t>）说明书；</a:t>
            </a:r>
            <a:r>
              <a:rPr lang="en-US" altLang="zh-CN" sz="2000" dirty="0"/>
              <a:t>5</a:t>
            </a:r>
            <a:r>
              <a:rPr lang="zh-CN" altLang="en-US" sz="2000" dirty="0"/>
              <a:t>）说明书附图；</a:t>
            </a:r>
            <a:endParaRPr lang="en-US" altLang="zh-CN" sz="2000" dirty="0"/>
          </a:p>
          <a:p>
            <a:pPr marL="457200" indent="-457200" algn="just">
              <a:buAutoNum type="arabicPeriod"/>
            </a:pPr>
            <a:endParaRPr lang="en-US" altLang="zh-CN" sz="2000" dirty="0"/>
          </a:p>
          <a:p>
            <a:pPr marL="457200" indent="-457200" algn="just">
              <a:buAutoNum type="arabicPeriod"/>
            </a:pPr>
            <a:r>
              <a:rPr lang="zh-CN" altLang="en-US" sz="2000" dirty="0"/>
              <a:t>仔细阅读我带本科生发表的</a:t>
            </a:r>
            <a:r>
              <a:rPr lang="en-US" altLang="zh-CN" sz="2000" dirty="0"/>
              <a:t>MICCAI2020</a:t>
            </a:r>
            <a:r>
              <a:rPr lang="zh-CN" altLang="en-US" sz="2000" dirty="0"/>
              <a:t>（医学图像领域一流国际会议）的论文“</a:t>
            </a:r>
            <a:r>
              <a:rPr lang="en-US" sz="2000" dirty="0">
                <a:hlinkClick r:id="rId3"/>
              </a:rPr>
              <a:t>NAS-SCAM: Neural Architecture Search-Based Spatial and Channel Joint Attention Module for Nuclei Semantic Segmentation and Classification</a:t>
            </a:r>
            <a:r>
              <a:rPr lang="zh-CN" altLang="en-US" sz="2000" dirty="0"/>
              <a:t>”，理解该论文的内容和方法；该论文中有源码，感兴趣的学生可以去动手做实验。</a:t>
            </a: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98BD3D-299E-47B9-AC30-F7EB12014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510" y="3471916"/>
            <a:ext cx="2775130" cy="32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25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作业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44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33078-4570-43EC-8955-4BF1132432E3}"/>
              </a:ext>
            </a:extLst>
          </p:cNvPr>
          <p:cNvSpPr txBox="1"/>
          <p:nvPr/>
        </p:nvSpPr>
        <p:spPr>
          <a:xfrm>
            <a:off x="1043608" y="905606"/>
            <a:ext cx="77768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/>
              <a:t>3.  </a:t>
            </a:r>
            <a:r>
              <a:rPr lang="zh-CN" altLang="en-US" sz="2000" dirty="0"/>
              <a:t>用上面</a:t>
            </a:r>
            <a:r>
              <a:rPr lang="en-US" altLang="zh-CN" sz="2000" dirty="0"/>
              <a:t>2</a:t>
            </a:r>
            <a:r>
              <a:rPr lang="zh-CN" altLang="en-US" sz="2000" dirty="0"/>
              <a:t>中我指导的本科生的文章中的方法，模仿我指导的本科生写的专利“</a:t>
            </a:r>
            <a:r>
              <a:rPr lang="en-US" sz="2000" dirty="0" err="1">
                <a:hlinkClick r:id="rId2"/>
              </a:rPr>
              <a:t>一种基于RCNN的指纹奇异点检测方法</a:t>
            </a:r>
            <a:r>
              <a:rPr lang="zh-CN" altLang="en-US" sz="2000" dirty="0"/>
              <a:t>”的格式和写作方法，写一个新专利，即填写</a:t>
            </a:r>
            <a:r>
              <a:rPr lang="en-US" altLang="zh-CN" sz="2000" dirty="0"/>
              <a:t>1</a:t>
            </a:r>
            <a:r>
              <a:rPr lang="zh-CN" altLang="en-US" sz="2000" dirty="0"/>
              <a:t>中下载的</a:t>
            </a:r>
            <a:r>
              <a:rPr lang="en-US" altLang="zh-CN" sz="2000" dirty="0"/>
              <a:t>5</a:t>
            </a:r>
            <a:r>
              <a:rPr lang="zh-CN" altLang="en-US" sz="2000" dirty="0"/>
              <a:t>个文件。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提交：将写好的专利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个文件打包发送到科代表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***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的邮箱：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***@***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3"/>
              </a:rPr>
              <a:t>由科代表打包发到我的邮箱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  <a:hlinkClick r:id="rId3"/>
              </a:rPr>
              <a:t>jqi@uestc.edu.cn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如无必要，请勿直接发此邮箱）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371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116632"/>
            <a:ext cx="9144000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课时安排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251460" y="1045211"/>
          <a:ext cx="8897620" cy="57272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/>
                        <a:t>日期  </a:t>
                      </a:r>
                      <a:r>
                        <a:rPr lang="zh-CN" altLang="en-US" sz="14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星期五 </a:t>
                      </a:r>
                      <a:r>
                        <a:rPr lang="en-US" altLang="zh-CN" sz="14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地点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8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</a:rPr>
                        <a:t>2023-03-03</a:t>
                      </a:r>
                      <a:endParaRPr lang="en-US" altLang="zh-CN" sz="2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概述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&amp;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文献检索（课后准备及阅读综述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, ppt 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说明病理分析概念、方法、综述结构等）（组织病理图分析）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文献综述：分析方法整理、内容、格式讨论（阅读更多文献，模仿写作综述，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文档）（组织病理图分析）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文档，课后完善提交第一版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00FF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文献综述写作分享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文档，课后完善提交第二版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2023-03-31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专利写作讨论：格式、内容讨论（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课后准备及阅读专利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, ppt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说明专利写作方法、结构等）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0033CC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文档，课后完善提交第一版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0033CC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0033C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sym typeface="+mn-ea"/>
                        </a:rPr>
                        <a:t>专利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写作分享 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word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文档，课后完善提交第二版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课代表收齐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email:jqi@uestc.edu.cn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，写学期总结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ppt: 1.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 时间，地点，人物，用什么东西做了什么事，包括综述和专利附件；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 学到了什么，失去了什么，个人感想和意见，附上集体合照）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sym typeface="+mn-ea"/>
                        </a:rPr>
                        <a:t>2023-04-21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学期总结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展示讨论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solidFill>
                            <a:srgbClr val="7030A0"/>
                          </a:solidFill>
                        </a:rPr>
                        <a:t>品学楼A</a:t>
                      </a:r>
                      <a:r>
                        <a:rPr lang="en-US" altLang="zh-CN" sz="1600" dirty="0">
                          <a:solidFill>
                            <a:srgbClr val="0000FF"/>
                          </a:solidFill>
                        </a:rPr>
                        <a:t>110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77" y="249238"/>
            <a:ext cx="1127284" cy="1068705"/>
          </a:xfrm>
          <a:prstGeom prst="rect">
            <a:avLst/>
          </a:prstGeom>
        </p:spPr>
      </p:pic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20638"/>
            <a:ext cx="9095422" cy="815975"/>
          </a:xfr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914400" eaLnBrk="1" hangingPunct="1">
              <a:buClrTx/>
              <a:buSzTx/>
              <a:buFontTx/>
              <a:defRPr/>
            </a:pPr>
            <a:r>
              <a:rPr lang="zh-CN" altLang="en-US" sz="4800" b="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latin typeface="黑体" panose="02010609060101010101" charset="-122"/>
                <a:ea typeface="黑体" panose="02010609060101010101" charset="-122"/>
                <a:sym typeface="+mn-ea"/>
              </a:rPr>
              <a:t>课程网站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E66DDD-CFE1-4D56-A412-93A2728D4189}"/>
              </a:ext>
            </a:extLst>
          </p:cNvPr>
          <p:cNvSpPr txBox="1"/>
          <p:nvPr/>
        </p:nvSpPr>
        <p:spPr>
          <a:xfrm>
            <a:off x="899592" y="1916832"/>
            <a:ext cx="75608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b="1" i="0" u="none" strike="noStrike" dirty="0">
                <a:effectLst/>
                <a:latin typeface="-apple-system"/>
                <a:hlinkClick r:id="rId5"/>
              </a:rPr>
              <a:t>https://jinqijinqi.github.io/CompositionAndCommunication/</a:t>
            </a:r>
            <a:endParaRPr lang="en-US" dirty="0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100B8F1-2BE0-4BA4-8A2C-53EE8D2F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3429000"/>
            <a:ext cx="7993063" cy="984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所有课程相关的资料及活动将在上述网站中展示，可以在任何时间和地点阅读和下载</a:t>
            </a:r>
            <a:endParaRPr kumimoji="1" lang="zh-CN" altLang="en-US" sz="24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7385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7</a:t>
            </a:fld>
            <a:endParaRPr lang="en-US" altLang="zh-CN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971600" y="980728"/>
            <a:ext cx="784887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dirty="0"/>
              <a:t>阅读范例专利 “一种全切片组织病理图像分析方法及系统”（</a:t>
            </a:r>
            <a:r>
              <a:rPr lang="en-US" altLang="zh-CN" sz="2000" dirty="0"/>
              <a:t>10</a:t>
            </a:r>
            <a:r>
              <a:rPr lang="zh-CN" altLang="en-US" sz="2000" dirty="0"/>
              <a:t>分钟）</a:t>
            </a:r>
            <a:endParaRPr lang="en-US" altLang="zh-CN" sz="2000" dirty="0"/>
          </a:p>
          <a:p>
            <a:pPr marL="457200" indent="-45720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en-US" altLang="zh-CN" sz="20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+mn-ea"/>
                <a:ea typeface="+mn-ea"/>
              </a:rPr>
              <a:t>2.</a:t>
            </a:r>
            <a:r>
              <a:rPr lang="zh-CN" altLang="en-US" sz="2000" b="1" dirty="0">
                <a:latin typeface="+mn-ea"/>
                <a:ea typeface="+mn-ea"/>
              </a:rPr>
              <a:t> 掌握专利写作框架（如包含几部分？），每一部分的主要内容是什么？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b="1" dirty="0">
              <a:latin typeface="+mn-ea"/>
              <a:ea typeface="+mn-ea"/>
            </a:endParaRPr>
          </a:p>
          <a:p>
            <a:pPr marL="514350" indent="-51435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en-US" altLang="zh-CN" sz="2000" b="1" dirty="0">
              <a:latin typeface="+mn-ea"/>
              <a:ea typeface="+mn-ea"/>
            </a:endParaRPr>
          </a:p>
          <a:p>
            <a:pPr marL="514350" indent="-514350"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</a:pP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90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1A7771-01AD-461B-8C55-F2544A6BD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079474"/>
            <a:ext cx="7108643" cy="53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1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第六章 专利写作范例剖析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3F876-A004-4157-8DFA-8947287857F1}" type="slidenum">
              <a:rPr lang="en-US" altLang="zh-CN" smtClean="0"/>
              <a:t>9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25F718-5392-4928-A6FD-782316F5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3" y="2132856"/>
            <a:ext cx="8119153" cy="446449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1CF0C38-E46E-44DB-BC86-DC8170E36948}"/>
              </a:ext>
            </a:extLst>
          </p:cNvPr>
          <p:cNvCxnSpPr/>
          <p:nvPr/>
        </p:nvCxnSpPr>
        <p:spPr bwMode="auto">
          <a:xfrm>
            <a:off x="1619672" y="2708920"/>
            <a:ext cx="33123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96617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Y0MzQwNDM3NzMyOTAwZGViMTFjZmY0M2U4NTllMz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66ed4ce-b854-469d-b9ce-25063409b23b}"/>
  <p:tag name="TABLE_ENDDRAG_ORIGIN_RECT" val="700*386"/>
  <p:tag name="TABLE_ENDDRAG_RECT" val="12*156*700*38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"/>
  <p:tag name="KSO_WM_SLIDE_BACKGROUND_TYPE" val="gener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f1772362-d663-4dc8-bf7a-d9b263158952}"/>
  <p:tag name="KSO_WM_UNIT_TYPE" val="i"/>
</p:tagLst>
</file>

<file path=ppt/theme/theme1.xml><?xml version="1.0" encoding="utf-8"?>
<a:theme xmlns:a="http://schemas.openxmlformats.org/drawingml/2006/main" name="Notebook">
  <a:themeElements>
    <a:clrScheme name="Notebook 1">
      <a:dk1>
        <a:srgbClr val="000000"/>
      </a:dk1>
      <a:lt1>
        <a:srgbClr val="FEFDE3"/>
      </a:lt1>
      <a:dk2>
        <a:srgbClr val="221304"/>
      </a:dk2>
      <a:lt2>
        <a:srgbClr val="CBBD83"/>
      </a:lt2>
      <a:accent1>
        <a:srgbClr val="A1BD69"/>
      </a:accent1>
      <a:accent2>
        <a:srgbClr val="3694B6"/>
      </a:accent2>
      <a:accent3>
        <a:srgbClr val="FEFEEF"/>
      </a:accent3>
      <a:accent4>
        <a:srgbClr val="000000"/>
      </a:accent4>
      <a:accent5>
        <a:srgbClr val="CDDBB9"/>
      </a:accent5>
      <a:accent6>
        <a:srgbClr val="3086A5"/>
      </a:accent6>
      <a:hlink>
        <a:srgbClr val="660066"/>
      </a:hlink>
      <a:folHlink>
        <a:srgbClr val="666699"/>
      </a:folHlink>
    </a:clrScheme>
    <a:fontScheme name="Notebook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otebook 1">
        <a:dk1>
          <a:srgbClr val="000000"/>
        </a:dk1>
        <a:lt1>
          <a:srgbClr val="FEFDE3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EFEE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2">
        <a:dk1>
          <a:srgbClr val="000000"/>
        </a:dk1>
        <a:lt1>
          <a:srgbClr val="FFFFFF"/>
        </a:lt1>
        <a:dk2>
          <a:srgbClr val="221304"/>
        </a:dk2>
        <a:lt2>
          <a:srgbClr val="CBBD83"/>
        </a:lt2>
        <a:accent1>
          <a:srgbClr val="A1BD69"/>
        </a:accent1>
        <a:accent2>
          <a:srgbClr val="3694B6"/>
        </a:accent2>
        <a:accent3>
          <a:srgbClr val="FFFFFF"/>
        </a:accent3>
        <a:accent4>
          <a:srgbClr val="000000"/>
        </a:accent4>
        <a:accent5>
          <a:srgbClr val="CDDBB9"/>
        </a:accent5>
        <a:accent6>
          <a:srgbClr val="3086A5"/>
        </a:accent6>
        <a:hlink>
          <a:srgbClr val="6600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book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Designs\Notebook.pot</Template>
  <TotalTime>2826</TotalTime>
  <Words>1197</Words>
  <Application>Microsoft Office PowerPoint</Application>
  <PresentationFormat>全屏显示(4:3)</PresentationFormat>
  <Paragraphs>216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-apple-system</vt:lpstr>
      <vt:lpstr>Helvetica Neue</vt:lpstr>
      <vt:lpstr>仿宋</vt:lpstr>
      <vt:lpstr>黑体</vt:lpstr>
      <vt:lpstr>华文楷体</vt:lpstr>
      <vt:lpstr>华文新魏</vt:lpstr>
      <vt:lpstr>楷体_GB2312</vt:lpstr>
      <vt:lpstr>宋体</vt:lpstr>
      <vt:lpstr>Arial</vt:lpstr>
      <vt:lpstr>Arial Black</vt:lpstr>
      <vt:lpstr>Calibri</vt:lpstr>
      <vt:lpstr>Times New Roman</vt:lpstr>
      <vt:lpstr>Notebook</vt:lpstr>
      <vt:lpstr>《专业写作与口头表达》</vt:lpstr>
      <vt:lpstr>Dataset and Code (Pytorch) for Histopathological Image Analysis </vt:lpstr>
      <vt:lpstr>A whole slide</vt:lpstr>
      <vt:lpstr>PatchCamelyon (PCam)(code+data)</vt:lpstr>
      <vt:lpstr>课时安排</vt:lpstr>
      <vt:lpstr>课程网站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 专利写作范例剖析</vt:lpstr>
      <vt:lpstr>第六章专利写作范例剖析</vt:lpstr>
      <vt:lpstr>第六章专利写作范例剖析</vt:lpstr>
      <vt:lpstr>第六章专利写作范例剖析</vt:lpstr>
      <vt:lpstr>第六章专利写作范例剖析</vt:lpstr>
      <vt:lpstr>第六章专利写作范例剖析</vt:lpstr>
      <vt:lpstr>第六章专利写作范例剖析</vt:lpstr>
      <vt:lpstr>第六章专利写作范例剖析</vt:lpstr>
      <vt:lpstr>第六章专利写作范例剖析</vt:lpstr>
      <vt:lpstr>第六章专利写作范例剖析</vt:lpstr>
      <vt:lpstr>第六章专利写作范例剖析</vt:lpstr>
      <vt:lpstr>第六章我带本科生的专利范例2</vt:lpstr>
      <vt:lpstr>第六章 作业</vt:lpstr>
      <vt:lpstr>第六章 作业</vt:lpstr>
    </vt:vector>
  </TitlesOfParts>
  <Company>dna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电子系统RF与天线</dc:title>
  <dc:creator>yyw</dc:creator>
  <cp:lastModifiedBy>qi jin</cp:lastModifiedBy>
  <cp:revision>881</cp:revision>
  <dcterms:created xsi:type="dcterms:W3CDTF">2005-02-24T04:03:00Z</dcterms:created>
  <dcterms:modified xsi:type="dcterms:W3CDTF">2023-04-07T03:55:42Z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AA8AA0B6B5DD44498CAA86539901644B</vt:lpwstr>
  </property>
  <property fmtid="{D5CDD505-2E9C-101B-9397-08002B2CF9AE}" pid="3" name="KSOProductBuildVer">
    <vt:lpwstr>2052-11.1.0.11744</vt:lpwstr>
  </property>
  <property fmtid="{D5CDD505-2E9C-101B-9397-08002B2CF9AE}" pid="4" name="KSOSaveFontToCloudKey">
    <vt:lpwstr>13076337_cloud</vt:lpwstr>
  </property>
</Properties>
</file>